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comments/comment4.xml" ContentType="application/vnd.openxmlformats-officedocument.presentationml.comments+xml"/>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comments/comment3.xml" ContentType="application/vnd.openxmlformats-officedocument.presentationml.comment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9"/>
  </p:notesMasterIdLst>
  <p:sldIdLst>
    <p:sldId id="256" r:id="rId2"/>
    <p:sldId id="257" r:id="rId3"/>
    <p:sldId id="258" r:id="rId4"/>
    <p:sldId id="259" r:id="rId5"/>
    <p:sldId id="289" r:id="rId6"/>
    <p:sldId id="290" r:id="rId7"/>
    <p:sldId id="291" r:id="rId8"/>
    <p:sldId id="292" r:id="rId9"/>
    <p:sldId id="299" r:id="rId10"/>
    <p:sldId id="300" r:id="rId11"/>
    <p:sldId id="301" r:id="rId12"/>
    <p:sldId id="267" r:id="rId13"/>
    <p:sldId id="293" r:id="rId14"/>
    <p:sldId id="294" r:id="rId15"/>
    <p:sldId id="297" r:id="rId16"/>
    <p:sldId id="298" r:id="rId17"/>
    <p:sldId id="287" r:id="rId18"/>
  </p:sldIdLst>
  <p:sldSz cx="9144000" cy="5143500" type="screen16x9"/>
  <p:notesSz cx="6858000" cy="9144000"/>
  <p:embeddedFontLst>
    <p:embeddedFont>
      <p:font typeface="Calibri" pitchFamily="34" charset="0"/>
      <p:regular r:id="rId20"/>
      <p:bold r:id="rId21"/>
      <p:italic r:id="rId22"/>
      <p:boldItalic r:id="rId23"/>
    </p:embeddedFont>
    <p:embeddedFont>
      <p:font typeface="Economica"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s Bartelheimer" initials="JB" lastIdx="39" clrIdx="0"/>
  <p:cmAuthor id="1" name="Moncho Llorca, Jaime" initials="MLJ" lastIdx="36" clrIdx="1">
    <p:extLst>
      <p:ext uri="{19B8F6BF-5375-455C-9EA6-DF929625EA0E}">
        <p15:presenceInfo xmlns:p15="http://schemas.microsoft.com/office/powerpoint/2012/main" xmlns="" userId="S-1-5-21-1531082355-734649621-3782574898-2322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210" d="100"/>
          <a:sy n="210" d="100"/>
        </p:scale>
        <p:origin x="-72" y="354"/>
      </p:cViewPr>
      <p:guideLst>
        <p:guide orient="horz" pos="1620"/>
        <p:guide pos="2880"/>
      </p:guideLst>
    </p:cSldViewPr>
  </p:slideViewPr>
  <p:notesTextViewPr>
    <p:cViewPr>
      <p:scale>
        <a:sx n="100" d="100"/>
        <a:sy n="100" d="100"/>
      </p:scale>
      <p:origin x="0" y="0"/>
    </p:cViewPr>
  </p:notesTextViewPr>
  <p:gridSpacing cx="73737788" cy="7373778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08T16:29:37.069" idx="34">
    <p:pos x="2140" y="417"/>
    <p:text>When the user logs in, the user icon changes and displays the user's email</p:text>
    <p:extLst>
      <p:ext uri="{C676402C-5697-4E1C-873F-D02D1690AC5C}">
        <p15:threadingInfo xmlns:p15="http://schemas.microsoft.com/office/powerpoint/2012/main" xmlns="" timeZoneBias="-120"/>
      </p:ext>
    </p:extLst>
  </p:cm>
  <p:cm authorId="1" dt="2017-05-08T16:32:44.591" idx="35">
    <p:pos x="4664" y="414"/>
    <p:text>In mobile view only change the user icon</p:text>
    <p:extLst>
      <p:ext uri="{C676402C-5697-4E1C-873F-D02D1690AC5C}">
        <p15:threadingInfo xmlns:p15="http://schemas.microsoft.com/office/powerpoint/2012/main" xmlns="" timeZoneBias="-120"/>
      </p:ext>
    </p:extLst>
  </p:cm>
  <p:cm authorId="0" dt="2017-05-11T19:43:44.163" idx="38">
    <p:pos x="2345" y="814"/>
    <p:text>does it makes sense to inlude my orders and reservation here in order to show the resevations and orders of the logged in user? Then the user could access all orders and reservation in the future directly from this screen.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5-11T19:21:10.061" idx="32">
    <p:pos x="1760" y="1386"/>
    <p:text>We should add the original post of the mythaistar. 
we should also show the like button. 
see attached screen.</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5-08T16:37:28.597" idx="36">
    <p:pos x="879" y="442"/>
    <p:text>Navbar for waiter area changes. Navbar have orders and reservations links only</p:text>
    <p:extLst>
      <p:ext uri="{C676402C-5697-4E1C-873F-D02D1690AC5C}">
        <p15:threadingInfo xmlns:p15="http://schemas.microsoft.com/office/powerpoint/2012/main" xmlns=""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7-05-11T19:31:38.908" idx="37">
    <p:pos x="2485" y="1804"/>
    <p:text>we should also show the orders of a reservation here (a s seperate column as link to the order details screen). For instance most guests who has accepted the invite will also make post to an order. </p:text>
  </p:cm>
  <p:cm authorId="0" dt="2017-05-11T19:41:38.424" idx="39">
    <p:pos x="2307" y="981"/>
    <p:text>is this the reference of the reservation or order?
as we add the order to the reservation details screen (see comment below) we should also add a filter to serach for order ids. The system shall show the reservation which is associated to the entered order id. By this the waiter has a very simple overview in case the guest arrives and tells him only his order reference number. The waiter can tell him afterwards everthing about the whole reservation.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xmlns="" val="42284331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271873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xmlns="" val="162588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xmlns="" val="551800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509169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96397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722776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72241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21971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14596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237704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2466229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12964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xmlns="" val="288183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138738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642601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2891749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1">
    <p:spTree>
      <p:nvGrpSpPr>
        <p:cNvPr id="1" name="Shape 7"/>
        <p:cNvGrpSpPr/>
        <p:nvPr/>
      </p:nvGrpSpPr>
      <p:grpSpPr>
        <a:xfrm>
          <a:off x="0" y="0"/>
          <a:ext cx="0" cy="0"/>
          <a:chOff x="0" y="0"/>
          <a:chExt cx="0" cy="0"/>
        </a:xfrm>
      </p:grpSpPr>
      <p:pic>
        <p:nvPicPr>
          <p:cNvPr id="8" name="Shape 8" descr="smartphone-925287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9" name="Shape 9"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0" name="Shape 10"/>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1" name="Shape 11"/>
          <p:cNvSpPr txBox="1">
            <a:spLocks noGrp="1"/>
          </p:cNvSpPr>
          <p:nvPr>
            <p:ph type="title"/>
          </p:nvPr>
        </p:nvSpPr>
        <p:spPr>
          <a:xfrm>
            <a:off x="2874575" y="2312600"/>
            <a:ext cx="5574600" cy="616800"/>
          </a:xfrm>
          <a:prstGeom prst="rect">
            <a:avLst/>
          </a:prstGeom>
          <a:noFill/>
          <a:ln>
            <a:noFill/>
          </a:ln>
        </p:spPr>
        <p:txBody>
          <a:bodyPr lIns="91425" tIns="91425" rIns="91425" bIns="91425" anchor="ctr" anchorCtr="0"/>
          <a:lstStyle>
            <a:lvl1pPr lvl="0" algn="r"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2" name="Shape 12"/>
          <p:cNvSpPr txBox="1">
            <a:spLocks noGrp="1"/>
          </p:cNvSpPr>
          <p:nvPr>
            <p:ph type="subTitle" idx="1"/>
          </p:nvPr>
        </p:nvSpPr>
        <p:spPr>
          <a:xfrm>
            <a:off x="3147000" y="2929400"/>
            <a:ext cx="5277600" cy="378900"/>
          </a:xfrm>
          <a:prstGeom prst="rect">
            <a:avLst/>
          </a:prstGeom>
          <a:noFill/>
          <a:ln>
            <a:noFill/>
          </a:ln>
        </p:spPr>
        <p:txBody>
          <a:bodyPr lIns="91425" tIns="91425" rIns="91425" bIns="91425" anchor="ctr" anchorCtr="0"/>
          <a:lstStyle>
            <a:lvl1pPr lvl="0" algn="r"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Contrato">
    <p:bg>
      <p:bgPr>
        <a:solidFill>
          <a:srgbClr val="E0E3E6"/>
        </a:solidFill>
        <a:effectLst/>
      </p:bgPr>
    </p:bg>
    <p:spTree>
      <p:nvGrpSpPr>
        <p:cNvPr id="1" name="Shape 110"/>
        <p:cNvGrpSpPr/>
        <p:nvPr/>
      </p:nvGrpSpPr>
      <p:grpSpPr>
        <a:xfrm>
          <a:off x="0" y="0"/>
          <a:ext cx="0" cy="0"/>
          <a:chOff x="0" y="0"/>
          <a:chExt cx="0" cy="0"/>
        </a:xfrm>
      </p:grpSpPr>
      <p:sp>
        <p:nvSpPr>
          <p:cNvPr id="111" name="Shape 111"/>
          <p:cNvSpPr txBox="1"/>
          <p:nvPr/>
        </p:nvSpPr>
        <p:spPr>
          <a:xfrm>
            <a:off x="440450" y="1368950"/>
            <a:ext cx="7987200" cy="21600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 sz="1000">
                <a:solidFill>
                  <a:srgbClr val="02B9EF"/>
                </a:solidFill>
                <a:latin typeface="Calibri"/>
                <a:ea typeface="Calibri"/>
                <a:cs typeface="Calibri"/>
                <a:sym typeface="Calibri"/>
              </a:rPr>
              <a:t>La información que contiene este documento es confidencial y propiedad de Capgemini. Copyright© 2015 Capgemini. Todos los derechos reservados.</a:t>
            </a:r>
          </a:p>
          <a:p>
            <a:pPr lvl="0" algn="just" rtl="0">
              <a:lnSpc>
                <a:spcPct val="115000"/>
              </a:lnSpc>
              <a:spcBef>
                <a:spcPts val="0"/>
              </a:spcBef>
              <a:buClr>
                <a:schemeClr val="dk1"/>
              </a:buClr>
              <a:buFont typeface="Arial"/>
              <a:buNone/>
            </a:pPr>
            <a:endParaRPr sz="1000">
              <a:solidFill>
                <a:srgbClr val="0098CC"/>
              </a:solidFill>
              <a:latin typeface="Calibri"/>
              <a:ea typeface="Calibri"/>
              <a:cs typeface="Calibri"/>
              <a:sym typeface="Calibri"/>
            </a:endParaRP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 información relativa a los conceptos, ideas, metodologías y otros materiales utilizados está estrictamente limitada al uso de los colaboradores del IVI, y únicamente para la consideración de la propuesta y evaluación de las competencias y capacidades de Capgemini, sobre la colaboración que puede dar IVI dentro del marco y del contexto de la presente propuesta de colaboración.</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Las copias totales o parciales de los materiales que constituyen la propuesta no pueden ser facilitados a otras entidades, además de  al IVI, sin el permiso previo por escrito de Capgemini.</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None/>
            </a:pPr>
            <a:r>
              <a:rPr lang="en" sz="1000">
                <a:solidFill>
                  <a:srgbClr val="666666"/>
                </a:solidFill>
                <a:latin typeface="Calibri"/>
                <a:ea typeface="Calibri"/>
                <a:cs typeface="Calibri"/>
                <a:sym typeface="Calibri"/>
              </a:rPr>
              <a:t>Las referencias a IVIs o a otras entidades que figuran en la propuesta no deberán ser utilizadas sin la autorización previa de Capgemini.</a:t>
            </a:r>
          </a:p>
        </p:txBody>
      </p:sp>
      <p:sp>
        <p:nvSpPr>
          <p:cNvPr id="112" name="Shape 11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13" name="Shape 113"/>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14" name="Shape 114"/>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15" name="Shape 115"/>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7" name="Shape 117"/>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5400000">
            <a:off x="32350" y="856900"/>
            <a:ext cx="3495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21" name="Shape 121"/>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rato sin texto">
    <p:bg>
      <p:bgPr>
        <a:solidFill>
          <a:srgbClr val="E0E3E6"/>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440450" y="1886775"/>
            <a:ext cx="7986900" cy="15447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24" name="Shape 124"/>
          <p:cNvSpPr txBox="1">
            <a:spLocks noGrp="1"/>
          </p:cNvSpPr>
          <p:nvPr>
            <p:ph type="body" idx="2"/>
          </p:nvPr>
        </p:nvSpPr>
        <p:spPr>
          <a:xfrm>
            <a:off x="440450" y="1369450"/>
            <a:ext cx="7986900" cy="517200"/>
          </a:xfrm>
          <a:prstGeom prst="rect">
            <a:avLst/>
          </a:prstGeom>
          <a:noFill/>
          <a:ln>
            <a:noFill/>
          </a:ln>
        </p:spPr>
        <p:txBody>
          <a:bodyPr lIns="91425" tIns="91425" rIns="91425" bIns="91425" anchor="t" anchorCtr="0"/>
          <a:lstStyle>
            <a:lvl1pPr lvl="0" rtl="0">
              <a:spcBef>
                <a:spcPts val="0"/>
              </a:spcBef>
              <a:buClr>
                <a:srgbClr val="02B9EF"/>
              </a:buClr>
              <a:buSzPct val="100000"/>
              <a:buFont typeface="Calibri"/>
              <a:defRPr sz="1000">
                <a:solidFill>
                  <a:srgbClr val="02B9EF"/>
                </a:solidFill>
                <a:latin typeface="Calibri"/>
                <a:ea typeface="Calibri"/>
                <a:cs typeface="Calibri"/>
                <a:sym typeface="Calibri"/>
              </a:defRPr>
            </a:lvl1pPr>
            <a:lvl2pPr lvl="1" rtl="0">
              <a:spcBef>
                <a:spcPts val="0"/>
              </a:spcBef>
              <a:buClr>
                <a:srgbClr val="02B9EF"/>
              </a:buClr>
              <a:buSzPct val="100000"/>
              <a:buFont typeface="Calibri"/>
              <a:defRPr sz="1000">
                <a:solidFill>
                  <a:srgbClr val="02B9EF"/>
                </a:solidFill>
                <a:latin typeface="Calibri"/>
                <a:ea typeface="Calibri"/>
                <a:cs typeface="Calibri"/>
                <a:sym typeface="Calibri"/>
              </a:defRPr>
            </a:lvl2pPr>
            <a:lvl3pPr lvl="2" rtl="0">
              <a:spcBef>
                <a:spcPts val="0"/>
              </a:spcBef>
              <a:buClr>
                <a:srgbClr val="02B9EF"/>
              </a:buClr>
              <a:buSzPct val="100000"/>
              <a:buFont typeface="Calibri"/>
              <a:defRPr sz="1000">
                <a:solidFill>
                  <a:srgbClr val="02B9EF"/>
                </a:solidFill>
                <a:latin typeface="Calibri"/>
                <a:ea typeface="Calibri"/>
                <a:cs typeface="Calibri"/>
                <a:sym typeface="Calibri"/>
              </a:defRPr>
            </a:lvl3pPr>
            <a:lvl4pPr lvl="3" rtl="0">
              <a:spcBef>
                <a:spcPts val="0"/>
              </a:spcBef>
              <a:buClr>
                <a:srgbClr val="02B9EF"/>
              </a:buClr>
              <a:buSzPct val="100000"/>
              <a:buFont typeface="Calibri"/>
              <a:defRPr sz="1000">
                <a:solidFill>
                  <a:srgbClr val="02B9EF"/>
                </a:solidFill>
                <a:latin typeface="Calibri"/>
                <a:ea typeface="Calibri"/>
                <a:cs typeface="Calibri"/>
                <a:sym typeface="Calibri"/>
              </a:defRPr>
            </a:lvl4pPr>
            <a:lvl5pPr lvl="4" rtl="0">
              <a:spcBef>
                <a:spcPts val="0"/>
              </a:spcBef>
              <a:buClr>
                <a:srgbClr val="02B9EF"/>
              </a:buClr>
              <a:buSzPct val="100000"/>
              <a:buFont typeface="Calibri"/>
              <a:defRPr sz="1000">
                <a:solidFill>
                  <a:srgbClr val="02B9EF"/>
                </a:solidFill>
                <a:latin typeface="Calibri"/>
                <a:ea typeface="Calibri"/>
                <a:cs typeface="Calibri"/>
                <a:sym typeface="Calibri"/>
              </a:defRPr>
            </a:lvl5pPr>
            <a:lvl6pPr lvl="5" rtl="0">
              <a:spcBef>
                <a:spcPts val="0"/>
              </a:spcBef>
              <a:buClr>
                <a:srgbClr val="02B9EF"/>
              </a:buClr>
              <a:buSzPct val="100000"/>
              <a:buFont typeface="Calibri"/>
              <a:defRPr sz="1000">
                <a:solidFill>
                  <a:srgbClr val="02B9EF"/>
                </a:solidFill>
                <a:latin typeface="Calibri"/>
                <a:ea typeface="Calibri"/>
                <a:cs typeface="Calibri"/>
                <a:sym typeface="Calibri"/>
              </a:defRPr>
            </a:lvl6pPr>
            <a:lvl7pPr lvl="6" rtl="0">
              <a:spcBef>
                <a:spcPts val="0"/>
              </a:spcBef>
              <a:buClr>
                <a:srgbClr val="02B9EF"/>
              </a:buClr>
              <a:buSzPct val="100000"/>
              <a:buFont typeface="Calibri"/>
              <a:defRPr sz="1000">
                <a:solidFill>
                  <a:srgbClr val="02B9EF"/>
                </a:solidFill>
                <a:latin typeface="Calibri"/>
                <a:ea typeface="Calibri"/>
                <a:cs typeface="Calibri"/>
                <a:sym typeface="Calibri"/>
              </a:defRPr>
            </a:lvl7pPr>
            <a:lvl8pPr lvl="7" rtl="0">
              <a:spcBef>
                <a:spcPts val="0"/>
              </a:spcBef>
              <a:buClr>
                <a:srgbClr val="02B9EF"/>
              </a:buClr>
              <a:buSzPct val="100000"/>
              <a:buFont typeface="Calibri"/>
              <a:defRPr sz="1000">
                <a:solidFill>
                  <a:srgbClr val="02B9EF"/>
                </a:solidFill>
                <a:latin typeface="Calibri"/>
                <a:ea typeface="Calibri"/>
                <a:cs typeface="Calibri"/>
                <a:sym typeface="Calibri"/>
              </a:defRPr>
            </a:lvl8pPr>
            <a:lvl9pPr lvl="8" rtl="0">
              <a:spcBef>
                <a:spcPts val="0"/>
              </a:spcBef>
              <a:buClr>
                <a:srgbClr val="02B9EF"/>
              </a:buClr>
              <a:buSzPct val="100000"/>
              <a:buFont typeface="Calibri"/>
              <a:defRPr sz="1000">
                <a:solidFill>
                  <a:srgbClr val="02B9EF"/>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26" name="Shape 1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27" name="Shape 1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28" name="Shape 1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29" name="Shape 129"/>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0" name="Shape 130"/>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5400000">
            <a:off x="550" y="888700"/>
            <a:ext cx="4131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34" name="Shape 134"/>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ontraportada">
    <p:spTree>
      <p:nvGrpSpPr>
        <p:cNvPr id="1" name="Shape 135"/>
        <p:cNvGrpSpPr/>
        <p:nvPr/>
      </p:nvGrpSpPr>
      <p:grpSpPr>
        <a:xfrm>
          <a:off x="0" y="0"/>
          <a:ext cx="0" cy="0"/>
          <a:chOff x="0" y="0"/>
          <a:chExt cx="0" cy="0"/>
        </a:xfrm>
      </p:grpSpPr>
      <p:pic>
        <p:nvPicPr>
          <p:cNvPr id="136" name="Shape 136"/>
          <p:cNvPicPr preferRelativeResize="0"/>
          <p:nvPr/>
        </p:nvPicPr>
        <p:blipFill>
          <a:blip r:embed="rId2">
            <a:alphaModFix/>
          </a:blip>
          <a:stretch>
            <a:fillRect/>
          </a:stretch>
        </p:blipFill>
        <p:spPr>
          <a:xfrm>
            <a:off x="-54325" y="1222450"/>
            <a:ext cx="9252650" cy="3997249"/>
          </a:xfrm>
          <a:prstGeom prst="rect">
            <a:avLst/>
          </a:prstGeom>
          <a:noFill/>
          <a:ln>
            <a:noFill/>
          </a:ln>
        </p:spPr>
      </p:pic>
      <p:pic>
        <p:nvPicPr>
          <p:cNvPr id="137" name="Shape 137"/>
          <p:cNvPicPr preferRelativeResize="0"/>
          <p:nvPr/>
        </p:nvPicPr>
        <p:blipFill>
          <a:blip r:embed="rId3">
            <a:alphaModFix/>
          </a:blip>
          <a:stretch>
            <a:fillRect/>
          </a:stretch>
        </p:blipFill>
        <p:spPr>
          <a:xfrm>
            <a:off x="6235924" y="829223"/>
            <a:ext cx="2628925" cy="208921"/>
          </a:xfrm>
          <a:prstGeom prst="rect">
            <a:avLst/>
          </a:prstGeom>
          <a:noFill/>
          <a:ln>
            <a:noFill/>
          </a:ln>
        </p:spPr>
      </p:pic>
      <p:sp>
        <p:nvSpPr>
          <p:cNvPr id="138" name="Shape 138"/>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sp>
        <p:nvSpPr>
          <p:cNvPr id="139" name="Shape 139"/>
          <p:cNvSpPr txBox="1"/>
          <p:nvPr/>
        </p:nvSpPr>
        <p:spPr>
          <a:xfrm>
            <a:off x="1040525" y="2541000"/>
            <a:ext cx="5399700" cy="23214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en" b="1">
                <a:solidFill>
                  <a:srgbClr val="FFFFFF"/>
                </a:solidFill>
                <a:latin typeface="Calibri"/>
                <a:ea typeface="Calibri"/>
                <a:cs typeface="Calibri"/>
                <a:sym typeface="Calibri"/>
              </a:rPr>
              <a:t>Acerca de Capgemini</a:t>
            </a:r>
          </a:p>
          <a:p>
            <a:pPr lvl="0" algn="just" rtl="0">
              <a:lnSpc>
                <a:spcPct val="115000"/>
              </a:lnSpc>
              <a:spcBef>
                <a:spcPts val="0"/>
              </a:spcBef>
              <a:buNone/>
            </a:pPr>
            <a:r>
              <a:rPr lang="en" sz="1000">
                <a:solidFill>
                  <a:srgbClr val="FFFFFF"/>
                </a:solidFill>
                <a:latin typeface="Calibri"/>
                <a:ea typeface="Calibri"/>
                <a:cs typeface="Calibri"/>
                <a:sym typeface="Calibri"/>
              </a:rPr>
              <a:t>Con alrededor de 120.000 empleados en 40 países, Capgemini es uno de los principales líderes en servicios de consultoría, tecnología y outsourcing del mundo. El Grupo Capgemini ha alcanzado unos ingresos globales de 9.700 millones de euros en 2011.</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Capgemini en colaboración con sus clientes, crea y proporciona las soluciones tecnológicas y de negocio que mejor se ajustan a sus necesidades y que conducen a alcanzar los resultados deseados.</a:t>
            </a:r>
          </a:p>
          <a:p>
            <a:pPr lvl="0" algn="just" rtl="0">
              <a:lnSpc>
                <a:spcPct val="115000"/>
              </a:lnSpc>
              <a:spcBef>
                <a:spcPts val="0"/>
              </a:spcBef>
              <a:buNone/>
            </a:pPr>
            <a:r>
              <a:rPr lang="en" sz="1000">
                <a:solidFill>
                  <a:srgbClr val="FFFFFF"/>
                </a:solidFill>
                <a:latin typeface="Calibri"/>
                <a:ea typeface="Calibri"/>
                <a:cs typeface="Calibri"/>
                <a:sym typeface="Calibri"/>
              </a:rPr>
              <a:t>Siendo una organización profundamente multicultural, Capgemini ha desarrollado su propia forma de trabajar, la Collaborative Business Experience </a:t>
            </a:r>
            <a:r>
              <a:rPr lang="en" sz="1000" baseline="30000">
                <a:solidFill>
                  <a:srgbClr val="FFFFFF"/>
                </a:solidFill>
                <a:latin typeface="Calibri"/>
                <a:ea typeface="Calibri"/>
                <a:cs typeface="Calibri"/>
                <a:sym typeface="Calibri"/>
              </a:rPr>
              <a:t>TM</a:t>
            </a:r>
            <a:r>
              <a:rPr lang="en" sz="1000">
                <a:solidFill>
                  <a:srgbClr val="FFFFFF"/>
                </a:solidFill>
                <a:latin typeface="Calibri"/>
                <a:ea typeface="Calibri"/>
                <a:cs typeface="Calibri"/>
                <a:sym typeface="Calibri"/>
              </a:rPr>
              <a:t>, basada en su modelo de producción Rightshore ®.</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Para más información: www.es.capgemini.com</a:t>
            </a:r>
          </a:p>
          <a:p>
            <a:pPr lvl="0" algn="just" rtl="0">
              <a:lnSpc>
                <a:spcPct val="115000"/>
              </a:lnSpc>
              <a:spcBef>
                <a:spcPts val="0"/>
              </a:spcBef>
              <a:buNone/>
            </a:pPr>
            <a:r>
              <a:rPr lang="en" sz="1000">
                <a:solidFill>
                  <a:srgbClr val="FFFFFF"/>
                </a:solidFill>
                <a:latin typeface="Calibri"/>
                <a:ea typeface="Calibri"/>
                <a:cs typeface="Calibri"/>
                <a:sym typeface="Calibri"/>
              </a:rPr>
              <a:t> </a:t>
            </a:r>
          </a:p>
          <a:p>
            <a:pPr lvl="0" algn="just" rtl="0">
              <a:lnSpc>
                <a:spcPct val="115000"/>
              </a:lnSpc>
              <a:spcBef>
                <a:spcPts val="0"/>
              </a:spcBef>
              <a:buNone/>
            </a:pPr>
            <a:r>
              <a:rPr lang="en" sz="700" i="1">
                <a:solidFill>
                  <a:srgbClr val="FFFFFF"/>
                </a:solidFill>
                <a:latin typeface="Calibri"/>
                <a:ea typeface="Calibri"/>
                <a:cs typeface="Calibri"/>
                <a:sym typeface="Calibri"/>
              </a:rPr>
              <a:t>Rightshore</a:t>
            </a:r>
            <a:r>
              <a:rPr lang="en" sz="1200" i="1" baseline="30000">
                <a:solidFill>
                  <a:srgbClr val="FFFFFF"/>
                </a:solidFill>
                <a:latin typeface="Calibri"/>
                <a:ea typeface="Calibri"/>
                <a:cs typeface="Calibri"/>
                <a:sym typeface="Calibri"/>
              </a:rPr>
              <a:t>®</a:t>
            </a:r>
            <a:r>
              <a:rPr lang="en" sz="700" i="1">
                <a:solidFill>
                  <a:srgbClr val="FFFFFF"/>
                </a:solidFill>
                <a:latin typeface="Calibri"/>
                <a:ea typeface="Calibri"/>
                <a:cs typeface="Calibri"/>
                <a:sym typeface="Calibri"/>
              </a:rPr>
              <a:t> is a trademark belonging to Capgemini</a:t>
            </a:r>
          </a:p>
        </p:txBody>
      </p:sp>
      <p:pic>
        <p:nvPicPr>
          <p:cNvPr id="140" name="Shape 140"/>
          <p:cNvPicPr preferRelativeResize="0"/>
          <p:nvPr/>
        </p:nvPicPr>
        <p:blipFill>
          <a:blip r:embed="rId4">
            <a:alphaModFix/>
          </a:blip>
          <a:stretch>
            <a:fillRect/>
          </a:stretch>
        </p:blipFill>
        <p:spPr>
          <a:xfrm>
            <a:off x="431350" y="449687"/>
            <a:ext cx="2628932" cy="608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raportada sin texto">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pic>
        <p:nvPicPr>
          <p:cNvPr id="143" name="Shape 143"/>
          <p:cNvPicPr preferRelativeResize="0"/>
          <p:nvPr/>
        </p:nvPicPr>
        <p:blipFill>
          <a:blip r:embed="rId2">
            <a:alphaModFix/>
          </a:blip>
          <a:stretch>
            <a:fillRect/>
          </a:stretch>
        </p:blipFill>
        <p:spPr>
          <a:xfrm>
            <a:off x="6235924" y="829223"/>
            <a:ext cx="2628925" cy="208921"/>
          </a:xfrm>
          <a:prstGeom prst="rect">
            <a:avLst/>
          </a:prstGeom>
          <a:noFill/>
          <a:ln>
            <a:noFill/>
          </a:ln>
        </p:spPr>
      </p:pic>
      <p:pic>
        <p:nvPicPr>
          <p:cNvPr id="144" name="Shape 144"/>
          <p:cNvPicPr preferRelativeResize="0"/>
          <p:nvPr/>
        </p:nvPicPr>
        <p:blipFill>
          <a:blip r:embed="rId3">
            <a:alphaModFix/>
          </a:blip>
          <a:stretch>
            <a:fillRect/>
          </a:stretch>
        </p:blipFill>
        <p:spPr>
          <a:xfrm>
            <a:off x="-54325" y="1222450"/>
            <a:ext cx="9252650" cy="3997249"/>
          </a:xfrm>
          <a:prstGeom prst="rect">
            <a:avLst/>
          </a:prstGeom>
          <a:noFill/>
          <a:ln>
            <a:noFill/>
          </a:ln>
        </p:spPr>
      </p:pic>
      <p:sp>
        <p:nvSpPr>
          <p:cNvPr id="145" name="Shape 145"/>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pic>
        <p:nvPicPr>
          <p:cNvPr id="146" name="Shape 146"/>
          <p:cNvPicPr preferRelativeResize="0"/>
          <p:nvPr/>
        </p:nvPicPr>
        <p:blipFill>
          <a:blip r:embed="rId4">
            <a:alphaModFix/>
          </a:blip>
          <a:stretch>
            <a:fillRect/>
          </a:stretch>
        </p:blipFill>
        <p:spPr>
          <a:xfrm>
            <a:off x="431350" y="449687"/>
            <a:ext cx="2628932" cy="608125"/>
          </a:xfrm>
          <a:prstGeom prst="rect">
            <a:avLst/>
          </a:prstGeom>
          <a:noFill/>
          <a:ln>
            <a:noFill/>
          </a:ln>
        </p:spPr>
      </p:pic>
      <p:sp>
        <p:nvSpPr>
          <p:cNvPr id="147" name="Shape 147"/>
          <p:cNvSpPr txBox="1">
            <a:spLocks noGrp="1"/>
          </p:cNvSpPr>
          <p:nvPr>
            <p:ph type="body" idx="2"/>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2">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50" name="Shape 150"/>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1" name="Shape 1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4" name="Shape 154"/>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3">
    <p:spTree>
      <p:nvGrpSpPr>
        <p:cNvPr id="1" name="Shape 156"/>
        <p:cNvGrpSpPr/>
        <p:nvPr/>
      </p:nvGrpSpPr>
      <p:grpSpPr>
        <a:xfrm>
          <a:off x="0" y="0"/>
          <a:ext cx="0" cy="0"/>
          <a:chOff x="0" y="0"/>
          <a:chExt cx="0" cy="0"/>
        </a:xfrm>
      </p:grpSpPr>
      <p:sp>
        <p:nvSpPr>
          <p:cNvPr id="157" name="Shape 157"/>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9" name="Shape 159"/>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60" name="Shape 160"/>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61" name="Shape 1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BODY_4">
    <p:spTree>
      <p:nvGrpSpPr>
        <p:cNvPr id="1" name="Shape 162"/>
        <p:cNvGrpSpPr/>
        <p:nvPr/>
      </p:nvGrpSpPr>
      <p:grpSpPr>
        <a:xfrm>
          <a:off x="0" y="0"/>
          <a:ext cx="0" cy="0"/>
          <a:chOff x="0" y="0"/>
          <a:chExt cx="0" cy="0"/>
        </a:xfrm>
      </p:grpSpPr>
      <p:sp>
        <p:nvSpPr>
          <p:cNvPr id="163" name="Shape 163"/>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4" name="Shape 164"/>
          <p:cNvSpPr txBox="1">
            <a:spLocks noGrp="1"/>
          </p:cNvSpPr>
          <p:nvPr>
            <p:ph type="title"/>
          </p:nvPr>
        </p:nvSpPr>
        <p:spPr>
          <a:xfrm>
            <a:off x="311700" y="315925"/>
            <a:ext cx="8520600" cy="831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body" idx="1"/>
          </p:nvPr>
        </p:nvSpPr>
        <p:spPr>
          <a:xfrm>
            <a:off x="311700" y="1225225"/>
            <a:ext cx="8520600" cy="3354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6" name="Shape 1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4">
    <p:spTree>
      <p:nvGrpSpPr>
        <p:cNvPr id="1" name="Shape 167"/>
        <p:cNvGrpSpPr/>
        <p:nvPr/>
      </p:nvGrpSpPr>
      <p:grpSpPr>
        <a:xfrm>
          <a:off x="0" y="0"/>
          <a:ext cx="0" cy="0"/>
          <a:chOff x="0" y="0"/>
          <a:chExt cx="0" cy="0"/>
        </a:xfrm>
      </p:grpSpPr>
      <p:sp>
        <p:nvSpPr>
          <p:cNvPr id="168" name="Shape 16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69" name="Shape 169"/>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AND_BODY_5">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3" name="Shape 173"/>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4" name="Shape 1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ortada 2">
    <p:spTree>
      <p:nvGrpSpPr>
        <p:cNvPr id="1" name="Shape 13"/>
        <p:cNvGrpSpPr/>
        <p:nvPr/>
      </p:nvGrpSpPr>
      <p:grpSpPr>
        <a:xfrm>
          <a:off x="0" y="0"/>
          <a:ext cx="0" cy="0"/>
          <a:chOff x="0" y="0"/>
          <a:chExt cx="0" cy="0"/>
        </a:xfrm>
      </p:grpSpPr>
      <p:pic>
        <p:nvPicPr>
          <p:cNvPr id="14" name="Shape 14" descr="Picture1.jpg"/>
          <p:cNvPicPr preferRelativeResize="0"/>
          <p:nvPr/>
        </p:nvPicPr>
        <p:blipFill rotWithShape="1">
          <a:blip r:embed="rId2">
            <a:alphaModFix/>
          </a:blip>
          <a:srcRect t="9376" b="9376"/>
          <a:stretch/>
        </p:blipFill>
        <p:spPr>
          <a:xfrm>
            <a:off x="0" y="0"/>
            <a:ext cx="9143999" cy="5143500"/>
          </a:xfrm>
          <a:prstGeom prst="rect">
            <a:avLst/>
          </a:prstGeom>
          <a:noFill/>
          <a:ln>
            <a:noFill/>
          </a:ln>
        </p:spPr>
      </p:pic>
      <p:pic>
        <p:nvPicPr>
          <p:cNvPr id="15" name="Shape 15"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6" name="Shape 16"/>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7" name="Shape 17"/>
          <p:cNvSpPr txBox="1">
            <a:spLocks noGrp="1"/>
          </p:cNvSpPr>
          <p:nvPr>
            <p:ph type="title"/>
          </p:nvPr>
        </p:nvSpPr>
        <p:spPr>
          <a:xfrm>
            <a:off x="694800" y="2312600"/>
            <a:ext cx="5574600" cy="616800"/>
          </a:xfrm>
          <a:prstGeom prst="rect">
            <a:avLst/>
          </a:prstGeom>
          <a:noFill/>
          <a:ln>
            <a:noFill/>
          </a:ln>
        </p:spPr>
        <p:txBody>
          <a:bodyPr lIns="91425" tIns="91425" rIns="91425" bIns="91425" anchor="ctr" anchorCtr="0"/>
          <a:lstStyle>
            <a:lvl1pPr lvl="0"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8" name="Shape 18"/>
          <p:cNvSpPr txBox="1">
            <a:spLocks noGrp="1"/>
          </p:cNvSpPr>
          <p:nvPr>
            <p:ph type="subTitle" idx="1"/>
          </p:nvPr>
        </p:nvSpPr>
        <p:spPr>
          <a:xfrm>
            <a:off x="694800" y="2929400"/>
            <a:ext cx="5277600" cy="378900"/>
          </a:xfrm>
          <a:prstGeom prst="rect">
            <a:avLst/>
          </a:prstGeom>
          <a:noFill/>
          <a:ln>
            <a:noFill/>
          </a:ln>
        </p:spPr>
        <p:txBody>
          <a:bodyPr lIns="91425" tIns="91425" rIns="91425" bIns="91425" anchor="ctr" anchorCtr="0"/>
          <a:lstStyle>
            <a:lvl1pPr lvl="0"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5">
    <p:spTree>
      <p:nvGrpSpPr>
        <p:cNvPr id="1" name="Shape 175"/>
        <p:cNvGrpSpPr/>
        <p:nvPr/>
      </p:nvGrpSpPr>
      <p:grpSpPr>
        <a:xfrm>
          <a:off x="0" y="0"/>
          <a:ext cx="0" cy="0"/>
          <a:chOff x="0" y="0"/>
          <a:chExt cx="0" cy="0"/>
        </a:xfrm>
      </p:grpSpPr>
      <p:sp>
        <p:nvSpPr>
          <p:cNvPr id="176" name="Shape 176"/>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77" name="Shape 177"/>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8" name="Shape 1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_AND_BODY_6">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1" name="Shape 181"/>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2" name="Shape 1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_6">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85" name="Shape 185"/>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86" name="Shape 1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Índice">
    <p:bg>
      <p:bgPr>
        <a:solidFill>
          <a:srgbClr val="FFFFFF"/>
        </a:solidFill>
        <a:effectLst/>
      </p:bgPr>
    </p:bg>
    <p:spTree>
      <p:nvGrpSpPr>
        <p:cNvPr id="1" name="Shape 19"/>
        <p:cNvGrpSpPr/>
        <p:nvPr/>
      </p:nvGrpSpPr>
      <p:grpSpPr>
        <a:xfrm>
          <a:off x="0" y="0"/>
          <a:ext cx="0" cy="0"/>
          <a:chOff x="0" y="0"/>
          <a:chExt cx="0" cy="0"/>
        </a:xfrm>
      </p:grpSpPr>
      <p:cxnSp>
        <p:nvCxnSpPr>
          <p:cNvPr id="20" name="Shape 20"/>
          <p:cNvCxnSpPr>
            <a:st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cxnSp>
        <p:nvCxnSpPr>
          <p:cNvPr id="22" name="Shape 22"/>
          <p:cNvCxnSpPr>
            <a:stCxn id="21" idx="1"/>
            <a:end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23" name="Shape 23"/>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4" name="Shape 2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26" name="Shape 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27" name="Shape 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28" name="Shape 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29" name="Shape 2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449100" y="0"/>
            <a:ext cx="78207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31" name="Shape 31"/>
          <p:cNvSpPr txBox="1">
            <a:spLocks noGrp="1"/>
          </p:cNvSpPr>
          <p:nvPr>
            <p:ph type="body" idx="1"/>
          </p:nvPr>
        </p:nvSpPr>
        <p:spPr>
          <a:xfrm>
            <a:off x="449100" y="949600"/>
            <a:ext cx="7978500" cy="3322200"/>
          </a:xfrm>
          <a:prstGeom prst="rect">
            <a:avLst/>
          </a:prstGeom>
          <a:noFill/>
          <a:ln>
            <a:noFill/>
          </a:ln>
        </p:spPr>
        <p:txBody>
          <a:bodyPr lIns="91425" tIns="91425" rIns="91425" bIns="91425" anchor="t" anchorCtr="0"/>
          <a:lstStyle>
            <a:lvl1pPr lvl="0" rtl="0">
              <a:lnSpc>
                <a:spcPct val="15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1pPr>
            <a:lvl2pPr lvl="1"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2pPr>
            <a:lvl3pPr lvl="2"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3pPr>
            <a:lvl4pPr lvl="3"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4pPr>
            <a:lvl5pPr lvl="4"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5pPr>
            <a:lvl6pPr lvl="5"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6pPr>
            <a:lvl7pPr lvl="6"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7pPr>
            <a:lvl8pPr lvl="7"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8pPr>
            <a:lvl9pPr lvl="8"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9pPr>
          </a:lstStyle>
          <a:p>
            <a:endParaRPr/>
          </a:p>
        </p:txBody>
      </p:sp>
      <p:sp>
        <p:nvSpPr>
          <p:cNvPr id="32" name="Shape 32"/>
          <p:cNvSpPr/>
          <p:nvPr/>
        </p:nvSpPr>
        <p:spPr>
          <a:xfrm rot="5400000">
            <a:off x="33100" y="475150"/>
            <a:ext cx="348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e con título">
    <p:spTree>
      <p:nvGrpSpPr>
        <p:cNvPr id="1" name="Shape 34"/>
        <p:cNvGrpSpPr/>
        <p:nvPr/>
      </p:nvGrpSpPr>
      <p:grpSpPr>
        <a:xfrm>
          <a:off x="0" y="0"/>
          <a:ext cx="0" cy="0"/>
          <a:chOff x="0" y="0"/>
          <a:chExt cx="0" cy="0"/>
        </a:xfrm>
      </p:grpSpPr>
      <p:cxnSp>
        <p:nvCxnSpPr>
          <p:cNvPr id="35" name="Shape 35"/>
          <p:cNvCxnSpPr>
            <a:stCxn id="36" idx="1"/>
            <a:endCxn id="3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pic>
        <p:nvPicPr>
          <p:cNvPr id="37" name="Shape 37" descr="laptop-602620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38" name="Shape 38" descr="Picture3.png"/>
          <p:cNvPicPr preferRelativeResize="0"/>
          <p:nvPr/>
        </p:nvPicPr>
        <p:blipFill>
          <a:blip r:embed="rId3">
            <a:alphaModFix/>
          </a:blip>
          <a:stretch>
            <a:fillRect/>
          </a:stretch>
        </p:blipFill>
        <p:spPr>
          <a:xfrm>
            <a:off x="0" y="1593824"/>
            <a:ext cx="9144000" cy="1612199"/>
          </a:xfrm>
          <a:prstGeom prst="rect">
            <a:avLst/>
          </a:prstGeom>
          <a:noFill/>
          <a:ln>
            <a:noFill/>
          </a:ln>
        </p:spPr>
      </p:pic>
      <p:sp>
        <p:nvSpPr>
          <p:cNvPr id="39" name="Shape 39"/>
          <p:cNvSpPr txBox="1">
            <a:spLocks noGrp="1"/>
          </p:cNvSpPr>
          <p:nvPr>
            <p:ph type="title"/>
          </p:nvPr>
        </p:nvSpPr>
        <p:spPr>
          <a:xfrm>
            <a:off x="7275" y="1697650"/>
            <a:ext cx="9171300" cy="669900"/>
          </a:xfrm>
          <a:prstGeom prst="rect">
            <a:avLst/>
          </a:prstGeom>
          <a:noFill/>
          <a:ln>
            <a:noFill/>
          </a:ln>
        </p:spPr>
        <p:txBody>
          <a:bodyPr lIns="91425" tIns="91425" rIns="91425" bIns="91425" anchor="ctr" anchorCtr="0"/>
          <a:lstStyle>
            <a:lvl1pPr lvl="0" algn="ctr" rtl="0">
              <a:spcBef>
                <a:spcPts val="0"/>
              </a:spcBef>
              <a:buNone/>
              <a:defRPr sz="3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
        <p:nvSpPr>
          <p:cNvPr id="40" name="Shape 40"/>
          <p:cNvSpPr txBox="1">
            <a:spLocks noGrp="1"/>
          </p:cNvSpPr>
          <p:nvPr>
            <p:ph type="subTitle" idx="1"/>
          </p:nvPr>
        </p:nvSpPr>
        <p:spPr>
          <a:xfrm>
            <a:off x="14575" y="2407750"/>
            <a:ext cx="9171300" cy="669900"/>
          </a:xfrm>
          <a:prstGeom prst="rect">
            <a:avLst/>
          </a:prstGeom>
          <a:noFill/>
          <a:ln>
            <a:noFill/>
          </a:ln>
        </p:spPr>
        <p:txBody>
          <a:bodyPr lIns="91425" tIns="91425" rIns="91425" bIns="91425" anchor="ctr" anchorCtr="0"/>
          <a:lstStyle>
            <a:lvl1pPr lvl="0" algn="ctr" rtl="0">
              <a:spcBef>
                <a:spcPts val="0"/>
              </a:spcBef>
              <a:buNone/>
              <a:defRPr sz="2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e">
    <p:spTree>
      <p:nvGrpSpPr>
        <p:cNvPr id="1" name="Shape 41"/>
        <p:cNvGrpSpPr/>
        <p:nvPr/>
      </p:nvGrpSpPr>
      <p:grpSpPr>
        <a:xfrm>
          <a:off x="0" y="0"/>
          <a:ext cx="0" cy="0"/>
          <a:chOff x="0" y="0"/>
          <a:chExt cx="0" cy="0"/>
        </a:xfrm>
      </p:grpSpPr>
      <p:sp>
        <p:nvSpPr>
          <p:cNvPr id="42" name="Shape 42"/>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 name="Shape 43"/>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46" name="Shape 46"/>
          <p:cNvCxnSpPr>
            <a:stCxn id="47" idx="1"/>
            <a:endCxn id="4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48" name="Shape 4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449100" y="1005475"/>
            <a:ext cx="79785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52" name="Shape 5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53" name="Shape 5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54" name="Shape 5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pic>
        <p:nvPicPr>
          <p:cNvPr id="55" name="Shape 55"/>
          <p:cNvPicPr preferRelativeResize="0"/>
          <p:nvPr/>
        </p:nvPicPr>
        <p:blipFill>
          <a:blip r:embed="rId2">
            <a:alphaModFix/>
          </a:blip>
          <a:stretch>
            <a:fillRect/>
          </a:stretch>
        </p:blipFill>
        <p:spPr>
          <a:xfrm>
            <a:off x="236723" y="4782499"/>
            <a:ext cx="1073021" cy="3440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ase dos columnas">
    <p:spTree>
      <p:nvGrpSpPr>
        <p:cNvPr id="1" name="Shape 56"/>
        <p:cNvGrpSpPr/>
        <p:nvPr/>
      </p:nvGrpSpPr>
      <p:grpSpPr>
        <a:xfrm>
          <a:off x="0" y="0"/>
          <a:ext cx="0" cy="0"/>
          <a:chOff x="0" y="0"/>
          <a:chExt cx="0" cy="0"/>
        </a:xfrm>
      </p:grpSpPr>
      <p:cxnSp>
        <p:nvCxnSpPr>
          <p:cNvPr id="57" name="Shape 57"/>
          <p:cNvCxnSpPr>
            <a:stCxn id="58" idx="1"/>
            <a:endCxn id="58"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59" name="Shape 59"/>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0" name="Shape 60"/>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4" name="Shape 64"/>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65" name="Shape 65"/>
          <p:cNvSpPr txBox="1">
            <a:spLocks noGrp="1"/>
          </p:cNvSpPr>
          <p:nvPr>
            <p:ph type="body" idx="1"/>
          </p:nvPr>
        </p:nvSpPr>
        <p:spPr>
          <a:xfrm>
            <a:off x="4491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45282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68" name="Shape 6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69" name="Shape 6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70" name="Shape 7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úmero grande">
    <p:spTree>
      <p:nvGrpSpPr>
        <p:cNvPr id="1" name="Shape 71"/>
        <p:cNvGrpSpPr/>
        <p:nvPr/>
      </p:nvGrpSpPr>
      <p:grpSpPr>
        <a:xfrm>
          <a:off x="0" y="0"/>
          <a:ext cx="0" cy="0"/>
          <a:chOff x="0" y="0"/>
          <a:chExt cx="0" cy="0"/>
        </a:xfrm>
      </p:grpSpPr>
      <p:cxnSp>
        <p:nvCxnSpPr>
          <p:cNvPr id="72" name="Shape 72"/>
          <p:cNvCxnSpPr>
            <a:stCxn id="73" idx="1"/>
            <a:endCxn id="73"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74" name="Shape 7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6" name="Shape 76"/>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82" name="Shape 8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83" name="Shape 8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84" name="Shape 8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85" name="Shape 85"/>
          <p:cNvSpPr txBox="1">
            <a:spLocks noGrp="1"/>
          </p:cNvSpPr>
          <p:nvPr>
            <p:ph type="title" idx="2"/>
          </p:nvPr>
        </p:nvSpPr>
        <p:spPr>
          <a:xfrm>
            <a:off x="641175" y="961750"/>
            <a:ext cx="7816800" cy="1712100"/>
          </a:xfrm>
          <a:prstGeom prst="rect">
            <a:avLst/>
          </a:prstGeom>
          <a:noFill/>
          <a:ln>
            <a:noFill/>
          </a:ln>
        </p:spPr>
        <p:txBody>
          <a:bodyPr lIns="91425" tIns="91425" rIns="91425" bIns="91425" anchor="t" anchorCtr="0"/>
          <a:lstStyle>
            <a:lvl1pPr lvl="0" algn="ctr" rtl="0">
              <a:spcBef>
                <a:spcPts val="0"/>
              </a:spcBef>
              <a:buNone/>
              <a:defRPr sz="10000" b="1">
                <a:solidFill>
                  <a:srgbClr val="02B9EF"/>
                </a:solidFill>
                <a:latin typeface="Calibri"/>
                <a:ea typeface="Calibri"/>
                <a:cs typeface="Calibri"/>
                <a:sym typeface="Calibri"/>
              </a:defRPr>
            </a:lvl1pPr>
            <a:lvl2pPr lvl="1" algn="ctr" rtl="0">
              <a:spcBef>
                <a:spcPts val="0"/>
              </a:spcBef>
              <a:buNone/>
              <a:defRPr sz="10000" b="1">
                <a:solidFill>
                  <a:srgbClr val="0098CC"/>
                </a:solidFill>
                <a:latin typeface="Calibri"/>
                <a:ea typeface="Calibri"/>
                <a:cs typeface="Calibri"/>
                <a:sym typeface="Calibri"/>
              </a:defRPr>
            </a:lvl2pPr>
            <a:lvl3pPr lvl="2" algn="ctr" rtl="0">
              <a:spcBef>
                <a:spcPts val="0"/>
              </a:spcBef>
              <a:buNone/>
              <a:defRPr sz="10000" b="1">
                <a:solidFill>
                  <a:srgbClr val="0098CC"/>
                </a:solidFill>
                <a:latin typeface="Calibri"/>
                <a:ea typeface="Calibri"/>
                <a:cs typeface="Calibri"/>
                <a:sym typeface="Calibri"/>
              </a:defRPr>
            </a:lvl3pPr>
            <a:lvl4pPr lvl="3" algn="ctr" rtl="0">
              <a:spcBef>
                <a:spcPts val="0"/>
              </a:spcBef>
              <a:buNone/>
              <a:defRPr sz="10000" b="1">
                <a:solidFill>
                  <a:srgbClr val="0098CC"/>
                </a:solidFill>
                <a:latin typeface="Calibri"/>
                <a:ea typeface="Calibri"/>
                <a:cs typeface="Calibri"/>
                <a:sym typeface="Calibri"/>
              </a:defRPr>
            </a:lvl4pPr>
            <a:lvl5pPr lvl="4" algn="ctr" rtl="0">
              <a:spcBef>
                <a:spcPts val="0"/>
              </a:spcBef>
              <a:buNone/>
              <a:defRPr sz="10000" b="1">
                <a:solidFill>
                  <a:srgbClr val="0098CC"/>
                </a:solidFill>
                <a:latin typeface="Calibri"/>
                <a:ea typeface="Calibri"/>
                <a:cs typeface="Calibri"/>
                <a:sym typeface="Calibri"/>
              </a:defRPr>
            </a:lvl5pPr>
            <a:lvl6pPr lvl="5" algn="ctr" rtl="0">
              <a:spcBef>
                <a:spcPts val="0"/>
              </a:spcBef>
              <a:buNone/>
              <a:defRPr sz="10000" b="1">
                <a:solidFill>
                  <a:srgbClr val="0098CC"/>
                </a:solidFill>
                <a:latin typeface="Calibri"/>
                <a:ea typeface="Calibri"/>
                <a:cs typeface="Calibri"/>
                <a:sym typeface="Calibri"/>
              </a:defRPr>
            </a:lvl6pPr>
            <a:lvl7pPr lvl="6" algn="ctr" rtl="0">
              <a:spcBef>
                <a:spcPts val="0"/>
              </a:spcBef>
              <a:buNone/>
              <a:defRPr sz="10000" b="1">
                <a:solidFill>
                  <a:srgbClr val="0098CC"/>
                </a:solidFill>
                <a:latin typeface="Calibri"/>
                <a:ea typeface="Calibri"/>
                <a:cs typeface="Calibri"/>
                <a:sym typeface="Calibri"/>
              </a:defRPr>
            </a:lvl7pPr>
            <a:lvl8pPr lvl="7" algn="ctr" rtl="0">
              <a:spcBef>
                <a:spcPts val="0"/>
              </a:spcBef>
              <a:buNone/>
              <a:defRPr sz="10000" b="1">
                <a:solidFill>
                  <a:srgbClr val="0098CC"/>
                </a:solidFill>
                <a:latin typeface="Calibri"/>
                <a:ea typeface="Calibri"/>
                <a:cs typeface="Calibri"/>
                <a:sym typeface="Calibri"/>
              </a:defRPr>
            </a:lvl8pPr>
            <a:lvl9pPr lvl="8" algn="ctr" rtl="0">
              <a:spcBef>
                <a:spcPts val="0"/>
              </a:spcBef>
              <a:buNone/>
              <a:defRPr sz="10000" b="1">
                <a:solidFill>
                  <a:srgbClr val="0098CC"/>
                </a:solidFill>
                <a:latin typeface="Calibri"/>
                <a:ea typeface="Calibri"/>
                <a:cs typeface="Calibri"/>
                <a:sym typeface="Calibri"/>
              </a:defRPr>
            </a:lvl9pPr>
          </a:lstStyle>
          <a:p>
            <a:endParaRPr/>
          </a:p>
        </p:txBody>
      </p:sp>
      <p:sp>
        <p:nvSpPr>
          <p:cNvPr id="86" name="Shape 86"/>
          <p:cNvSpPr txBox="1">
            <a:spLocks noGrp="1"/>
          </p:cNvSpPr>
          <p:nvPr>
            <p:ph type="subTitle" idx="1"/>
          </p:nvPr>
        </p:nvSpPr>
        <p:spPr>
          <a:xfrm>
            <a:off x="-7275" y="2367975"/>
            <a:ext cx="9144000" cy="457800"/>
          </a:xfrm>
          <a:prstGeom prst="rect">
            <a:avLst/>
          </a:prstGeom>
          <a:noFill/>
          <a:ln>
            <a:noFill/>
          </a:ln>
        </p:spPr>
        <p:txBody>
          <a:bodyPr lIns="91425" tIns="91425" rIns="91425" bIns="91425" anchor="t" anchorCtr="0"/>
          <a:lstStyle>
            <a:lvl1pPr lvl="0" algn="ctr" rtl="0">
              <a:spcBef>
                <a:spcPts val="0"/>
              </a:spcBef>
              <a:buNone/>
              <a:defRPr sz="1800">
                <a:solidFill>
                  <a:srgbClr val="666666"/>
                </a:solidFill>
                <a:latin typeface="Calibri"/>
                <a:ea typeface="Calibri"/>
                <a:cs typeface="Calibri"/>
                <a:sym typeface="Calibr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Shape 87"/>
        <p:cNvGrpSpPr/>
        <p:nvPr/>
      </p:nvGrpSpPr>
      <p:grpSpPr>
        <a:xfrm>
          <a:off x="0" y="0"/>
          <a:ext cx="0" cy="0"/>
          <a:chOff x="0" y="0"/>
          <a:chExt cx="0" cy="0"/>
        </a:xfrm>
      </p:grpSpPr>
      <p:cxnSp>
        <p:nvCxnSpPr>
          <p:cNvPr id="88" name="Shape 88"/>
          <p:cNvCxnSpPr>
            <a:stCxn id="89" idx="1"/>
            <a:endCxn id="89"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90" name="Shape 90"/>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 name="Shape 92"/>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6" name="Shape 96"/>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98" name="Shape 9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99" name="Shape 9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0" name="Shape 10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01" name="Shape 101"/>
          <p:cNvSpPr txBox="1">
            <a:spLocks noGrp="1"/>
          </p:cNvSpPr>
          <p:nvPr>
            <p:ph type="body" idx="1"/>
          </p:nvPr>
        </p:nvSpPr>
        <p:spPr>
          <a:xfrm>
            <a:off x="3584725" y="1005475"/>
            <a:ext cx="50988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02" name="Shape 102"/>
          <p:cNvSpPr txBox="1">
            <a:spLocks noGrp="1"/>
          </p:cNvSpPr>
          <p:nvPr>
            <p:ph type="title" idx="2"/>
          </p:nvPr>
        </p:nvSpPr>
        <p:spPr>
          <a:xfrm>
            <a:off x="459025" y="1012750"/>
            <a:ext cx="3125700" cy="3322200"/>
          </a:xfrm>
          <a:prstGeom prst="rect">
            <a:avLst/>
          </a:prstGeom>
          <a:noFill/>
          <a:ln>
            <a:noFill/>
          </a:ln>
        </p:spPr>
        <p:txBody>
          <a:bodyPr lIns="91425" tIns="91425" rIns="91425" bIns="91425" anchor="t" anchorCtr="0"/>
          <a:lstStyle>
            <a:lvl1pPr lvl="0" rtl="0">
              <a:spcBef>
                <a:spcPts val="0"/>
              </a:spcBef>
              <a:buNone/>
              <a:defRPr sz="2600">
                <a:solidFill>
                  <a:srgbClr val="02B9EF"/>
                </a:solidFill>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e">
    <p:spTree>
      <p:nvGrpSpPr>
        <p:cNvPr id="1" name="Shape 103"/>
        <p:cNvGrpSpPr/>
        <p:nvPr/>
      </p:nvGrpSpPr>
      <p:grpSpPr>
        <a:xfrm>
          <a:off x="0" y="0"/>
          <a:ext cx="0" cy="0"/>
          <a:chOff x="0" y="0"/>
          <a:chExt cx="0" cy="0"/>
        </a:xfrm>
      </p:grpSpPr>
      <p:sp>
        <p:nvSpPr>
          <p:cNvPr id="104" name="Shape 10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05" name="Shape 105"/>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cxnSp>
        <p:nvCxnSpPr>
          <p:cNvPr id="106" name="Shape 106"/>
          <p:cNvCxnSpPr>
            <a:stCxn id="107" idx="1"/>
            <a:endCxn id="10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108" name="Shape 10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9" name="Shape 10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 sz="700">
                <a:solidFill>
                  <a:schemeClr val="dk2"/>
                </a:solidFill>
                <a:latin typeface="Calibri"/>
                <a:ea typeface="Calibri"/>
                <a:cs typeface="Calibri"/>
                <a:sym typeface="Calibri"/>
              </a:rPr>
              <a:pPr lvl="0" algn="ctr" rtl="0">
                <a:spcBef>
                  <a:spcPts val="0"/>
                </a:spcBef>
                <a:buNone/>
              </a:pPr>
              <a:t>‹#›</a:t>
            </a:fld>
            <a:endParaRPr lang="en" sz="700">
              <a:solidFill>
                <a:schemeClr val="dk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comments" Target="../comments/commen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comments" Target="../comments/commen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4.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p:nvPr/>
        </p:nvSpPr>
        <p:spPr>
          <a:xfrm>
            <a:off x="650250" y="373900"/>
            <a:ext cx="3457500" cy="3457500"/>
          </a:xfrm>
          <a:prstGeom prst="ellipse">
            <a:avLst/>
          </a:prstGeom>
          <a:solidFill>
            <a:srgbClr val="FFFFFF">
              <a:alpha val="40000"/>
            </a:srgbClr>
          </a:solidFill>
          <a:ln>
            <a:noFill/>
          </a:ln>
        </p:spPr>
        <p:txBody>
          <a:bodyPr lIns="91425" tIns="91425" rIns="91425" bIns="91425" anchor="ctr" anchorCtr="0">
            <a:noAutofit/>
          </a:bodyPr>
          <a:lstStyle/>
          <a:p>
            <a:pPr lvl="0">
              <a:spcBef>
                <a:spcPts val="0"/>
              </a:spcBef>
              <a:buNone/>
            </a:pPr>
            <a:r>
              <a:rPr lang="en"/>
              <a:t>   </a:t>
            </a:r>
          </a:p>
        </p:txBody>
      </p:sp>
      <p:sp>
        <p:nvSpPr>
          <p:cNvPr id="192" name="Shape 192"/>
          <p:cNvSpPr txBox="1">
            <a:spLocks noGrp="1"/>
          </p:cNvSpPr>
          <p:nvPr>
            <p:ph type="title"/>
          </p:nvPr>
        </p:nvSpPr>
        <p:spPr>
          <a:xfrm>
            <a:off x="1028050" y="1321000"/>
            <a:ext cx="3101100" cy="1020000"/>
          </a:xfrm>
          <a:prstGeom prst="rect">
            <a:avLst/>
          </a:prstGeom>
        </p:spPr>
        <p:txBody>
          <a:bodyPr lIns="91425" tIns="91425" rIns="91425" bIns="91425" anchor="ctr" anchorCtr="0">
            <a:noAutofit/>
          </a:bodyPr>
          <a:lstStyle/>
          <a:p>
            <a:pPr lvl="0">
              <a:spcBef>
                <a:spcPts val="0"/>
              </a:spcBef>
              <a:buNone/>
            </a:pPr>
            <a:r>
              <a:rPr lang="en" smtClean="0"/>
              <a:t>Wireframes </a:t>
            </a:r>
            <a:endParaRPr lang="en" dirty="0"/>
          </a:p>
          <a:p>
            <a:pPr lvl="0">
              <a:spcBef>
                <a:spcPts val="0"/>
              </a:spcBef>
              <a:buNone/>
            </a:pPr>
            <a:r>
              <a:rPr lang="en" dirty="0" smtClean="0"/>
              <a:t>high </a:t>
            </a:r>
            <a:r>
              <a:rPr lang="en" dirty="0"/>
              <a:t>fidelity</a:t>
            </a:r>
          </a:p>
        </p:txBody>
      </p:sp>
      <p:sp>
        <p:nvSpPr>
          <p:cNvPr id="193" name="Shape 193"/>
          <p:cNvSpPr txBox="1">
            <a:spLocks noGrp="1"/>
          </p:cNvSpPr>
          <p:nvPr>
            <p:ph type="subTitle" idx="1"/>
          </p:nvPr>
        </p:nvSpPr>
        <p:spPr>
          <a:xfrm>
            <a:off x="1028050" y="2547400"/>
            <a:ext cx="3060300" cy="378900"/>
          </a:xfrm>
          <a:prstGeom prst="rect">
            <a:avLst/>
          </a:prstGeom>
        </p:spPr>
        <p:txBody>
          <a:bodyPr lIns="91425" tIns="91425" rIns="91425" bIns="91425" anchor="ctr" anchorCtr="0">
            <a:noAutofit/>
          </a:bodyPr>
          <a:lstStyle/>
          <a:p>
            <a:pPr lvl="0">
              <a:spcBef>
                <a:spcPts val="0"/>
              </a:spcBef>
              <a:buNone/>
            </a:pPr>
            <a:r>
              <a:rPr lang="en" dirty="0"/>
              <a:t>My Thai Star - Devon </a:t>
            </a:r>
            <a:r>
              <a:rPr lang="en" dirty="0" smtClean="0"/>
              <a:t>Example</a:t>
            </a:r>
          </a:p>
          <a:p>
            <a:pPr lvl="0">
              <a:spcBef>
                <a:spcPts val="0"/>
              </a:spcBef>
              <a:buNone/>
            </a:pPr>
            <a:r>
              <a:rPr lang="en" b="1" dirty="0" smtClean="0"/>
              <a:t>SPRINT 2</a:t>
            </a:r>
            <a:endParaRPr lang="e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Twitter</a:t>
            </a:r>
            <a:r>
              <a:rPr lang="en" sz="1800" b="1" dirty="0" smtClean="0">
                <a:solidFill>
                  <a:srgbClr val="FFFFFF"/>
                </a:solidFill>
              </a:rPr>
              <a:t>: </a:t>
            </a:r>
            <a:r>
              <a:rPr lang="en" sz="1800" dirty="0" smtClean="0"/>
              <a:t>rate Twitter</a:t>
            </a:r>
            <a:endParaRPr lang="en" sz="1800"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847575"/>
            <a:ext cx="2159977" cy="38844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847575"/>
            <a:ext cx="3960000" cy="3883782"/>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1026" name="Picture 2"/>
          <p:cNvPicPr>
            <a:picLocks noChangeAspect="1" noChangeArrowheads="1"/>
          </p:cNvPicPr>
          <p:nvPr/>
        </p:nvPicPr>
        <p:blipFill>
          <a:blip r:embed="rId5"/>
          <a:srcRect/>
          <a:stretch>
            <a:fillRect/>
          </a:stretch>
        </p:blipFill>
        <p:spPr bwMode="auto">
          <a:xfrm>
            <a:off x="3131800" y="2427730"/>
            <a:ext cx="2160300" cy="1472932"/>
          </a:xfrm>
          <a:prstGeom prst="rect">
            <a:avLst/>
          </a:prstGeom>
          <a:noFill/>
          <a:ln w="9525">
            <a:noFill/>
            <a:miter lim="800000"/>
            <a:headEnd/>
            <a:tailEnd/>
          </a:ln>
          <a:effectLst/>
        </p:spPr>
      </p:pic>
    </p:spTree>
    <p:extLst>
      <p:ext uri="{BB962C8B-B14F-4D97-AF65-F5344CB8AC3E}">
        <p14:creationId xmlns:p14="http://schemas.microsoft.com/office/powerpoint/2010/main" xmlns="" val="1315293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Twitter</a:t>
            </a:r>
            <a:r>
              <a:rPr lang="en" sz="1800" b="1" dirty="0" smtClean="0">
                <a:solidFill>
                  <a:srgbClr val="FFFFFF"/>
                </a:solidFill>
              </a:rPr>
              <a:t>: </a:t>
            </a:r>
            <a:r>
              <a:rPr lang="en" sz="1800" dirty="0" smtClean="0">
                <a:solidFill>
                  <a:srgbClr val="FFFFFF"/>
                </a:solidFill>
              </a:rPr>
              <a:t>email </a:t>
            </a:r>
            <a:r>
              <a:rPr lang="en" sz="1800" dirty="0" smtClean="0"/>
              <a:t>rate Twitter</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922145" y="699490"/>
            <a:ext cx="3299709" cy="3883782"/>
          </a:xfrm>
          <a:prstGeom prst="rect">
            <a:avLst/>
          </a:prstGeom>
        </p:spPr>
      </p:pic>
    </p:spTree>
    <p:extLst>
      <p:ext uri="{BB962C8B-B14F-4D97-AF65-F5344CB8AC3E}">
        <p14:creationId xmlns:p14="http://schemas.microsoft.com/office/powerpoint/2010/main" xmlns="" val="1047382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86" name="Shape 28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rtl="0">
              <a:spcBef>
                <a:spcPts val="0"/>
              </a:spcBef>
              <a:buNone/>
            </a:pPr>
            <a:r>
              <a:rPr lang="en" dirty="0" smtClean="0"/>
              <a:t>Waiter area</a:t>
            </a:r>
            <a:endParaRPr lang="e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err="1" smtClean="0">
                <a:solidFill>
                  <a:srgbClr val="FFFFFF"/>
                </a:solidFill>
              </a:rPr>
              <a:t>Waiter</a:t>
            </a:r>
            <a:r>
              <a:rPr lang="en" sz="1800" b="1" dirty="0" smtClean="0">
                <a:solidFill>
                  <a:srgbClr val="FFFFFF"/>
                </a:solidFill>
              </a:rPr>
              <a:t> area: </a:t>
            </a:r>
            <a:r>
              <a:rPr lang="en" sz="1800" dirty="0" smtClean="0"/>
              <a:t>orders</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72000" y="915520"/>
            <a:ext cx="1889891" cy="33654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933734"/>
            <a:ext cx="3960000" cy="3711464"/>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457200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588280" y="925344"/>
            <a:ext cx="1889891" cy="3342493"/>
          </a:xfrm>
          <a:prstGeom prst="rect">
            <a:avLst/>
          </a:prstGeom>
        </p:spPr>
      </p:pic>
      <p:cxnSp>
        <p:nvCxnSpPr>
          <p:cNvPr id="9" name="Elbow Connector 8"/>
          <p:cNvCxnSpPr>
            <a:endCxn id="10" idx="1"/>
          </p:cNvCxnSpPr>
          <p:nvPr/>
        </p:nvCxnSpPr>
        <p:spPr>
          <a:xfrm rot="16200000" flipH="1">
            <a:off x="5996529" y="1763971"/>
            <a:ext cx="679432" cy="504068"/>
          </a:xfrm>
          <a:prstGeom prst="bentConnector2">
            <a:avLst/>
          </a:prstGeom>
          <a:ln w="15875">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88279" y="1779641"/>
            <a:ext cx="1889891" cy="115216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Tree>
    <p:extLst>
      <p:ext uri="{BB962C8B-B14F-4D97-AF65-F5344CB8AC3E}">
        <p14:creationId xmlns:p14="http://schemas.microsoft.com/office/powerpoint/2010/main" xmlns="" val="11909788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err="1" smtClean="0">
                <a:solidFill>
                  <a:srgbClr val="FFFFFF"/>
                </a:solidFill>
              </a:rPr>
              <a:t>Waiter</a:t>
            </a:r>
            <a:r>
              <a:rPr lang="en" sz="1800" b="1" dirty="0" smtClean="0">
                <a:solidFill>
                  <a:srgbClr val="FFFFFF"/>
                </a:solidFill>
              </a:rPr>
              <a:t> area: </a:t>
            </a:r>
            <a:r>
              <a:rPr lang="en" sz="1800" dirty="0" smtClean="0"/>
              <a:t>orders detail</a:t>
            </a:r>
            <a:endParaRPr lang="en" sz="1800" dirty="0">
              <a:solidFill>
                <a:srgbClr val="FFFFFF"/>
              </a:solidFill>
            </a:endParaRPr>
          </a:p>
        </p:txBody>
      </p:sp>
      <p:sp>
        <p:nvSpPr>
          <p:cNvPr id="3"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4" name="Shape 198"/>
          <p:cNvSpPr txBox="1">
            <a:spLocks noGrp="1"/>
          </p:cNvSpPr>
          <p:nvPr>
            <p:ph type="body" idx="1"/>
          </p:nvPr>
        </p:nvSpPr>
        <p:spPr>
          <a:xfrm>
            <a:off x="494091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8773" y="866625"/>
            <a:ext cx="957533" cy="1705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933734"/>
            <a:ext cx="1670873" cy="156600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306707" y="1716737"/>
            <a:ext cx="3265293" cy="304123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486673" y="1203560"/>
            <a:ext cx="1946453" cy="3469083"/>
          </a:xfrm>
          <a:prstGeom prst="rect">
            <a:avLst/>
          </a:prstGeom>
        </p:spPr>
      </p:pic>
      <p:cxnSp>
        <p:nvCxnSpPr>
          <p:cNvPr id="9" name="Elbow Connector 8"/>
          <p:cNvCxnSpPr/>
          <p:nvPr/>
        </p:nvCxnSpPr>
        <p:spPr>
          <a:xfrm rot="16200000" flipH="1">
            <a:off x="198329" y="2366317"/>
            <a:ext cx="2032041" cy="479227"/>
          </a:xfrm>
          <a:prstGeom prst="bentConnector3">
            <a:avLst>
              <a:gd name="adj1" fmla="val 99540"/>
            </a:avLst>
          </a:prstGeom>
          <a:ln w="15875">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5743852" y="1995670"/>
            <a:ext cx="742821" cy="599195"/>
          </a:xfrm>
          <a:prstGeom prst="bentConnector3">
            <a:avLst>
              <a:gd name="adj1" fmla="val 50000"/>
            </a:avLst>
          </a:prstGeom>
          <a:ln w="15875">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453963" y="2481247"/>
            <a:ext cx="2974017" cy="151221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
        <p:nvSpPr>
          <p:cNvPr id="21" name="Rectangle 20"/>
          <p:cNvSpPr/>
          <p:nvPr/>
        </p:nvSpPr>
        <p:spPr>
          <a:xfrm>
            <a:off x="6588280" y="1275570"/>
            <a:ext cx="1782219" cy="331246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Tree>
    <p:extLst>
      <p:ext uri="{BB962C8B-B14F-4D97-AF65-F5344CB8AC3E}">
        <p14:creationId xmlns:p14="http://schemas.microsoft.com/office/powerpoint/2010/main" xmlns="" val="1709244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buClr>
                <a:schemeClr val="dk1"/>
              </a:buClr>
              <a:buSzPct val="61111"/>
            </a:pPr>
            <a:r>
              <a:rPr lang="es-ES_tradnl" sz="1800" b="1" dirty="0" err="1" smtClean="0">
                <a:solidFill>
                  <a:srgbClr val="FFFFFF"/>
                </a:solidFill>
              </a:rPr>
              <a:t>Waiter</a:t>
            </a:r>
            <a:r>
              <a:rPr lang="en" sz="1800" b="1" dirty="0" smtClean="0">
                <a:solidFill>
                  <a:srgbClr val="FFFFFF"/>
                </a:solidFill>
              </a:rPr>
              <a:t> area: </a:t>
            </a:r>
            <a:r>
              <a:rPr lang="en" sz="1800" dirty="0"/>
              <a:t>reservations</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866625"/>
            <a:ext cx="2159976" cy="38463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933734"/>
            <a:ext cx="3959999" cy="3711464"/>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1227212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err="1" smtClean="0">
                <a:solidFill>
                  <a:srgbClr val="FFFFFF"/>
                </a:solidFill>
              </a:rPr>
              <a:t>Waiter</a:t>
            </a:r>
            <a:r>
              <a:rPr lang="en" sz="1800" b="1" dirty="0" smtClean="0">
                <a:solidFill>
                  <a:srgbClr val="FFFFFF"/>
                </a:solidFill>
              </a:rPr>
              <a:t> area: </a:t>
            </a:r>
            <a:r>
              <a:rPr lang="en" sz="1800" dirty="0" smtClean="0"/>
              <a:t>reservations detail</a:t>
            </a:r>
            <a:endParaRPr lang="en" sz="1800" dirty="0">
              <a:solidFill>
                <a:srgbClr val="FFFFFF"/>
              </a:solidFill>
            </a:endParaRPr>
          </a:p>
        </p:txBody>
      </p:sp>
      <p:sp>
        <p:nvSpPr>
          <p:cNvPr id="3"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4" name="Shape 198"/>
          <p:cNvSpPr txBox="1">
            <a:spLocks noGrp="1"/>
          </p:cNvSpPr>
          <p:nvPr>
            <p:ph type="body" idx="1"/>
          </p:nvPr>
        </p:nvSpPr>
        <p:spPr>
          <a:xfrm>
            <a:off x="494091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8773" y="866625"/>
            <a:ext cx="957532" cy="1705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933734"/>
            <a:ext cx="1670872" cy="156600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306707" y="1720545"/>
            <a:ext cx="3265293" cy="303361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497691" y="1203560"/>
            <a:ext cx="1924417" cy="3469083"/>
          </a:xfrm>
          <a:prstGeom prst="rect">
            <a:avLst/>
          </a:prstGeom>
        </p:spPr>
      </p:pic>
      <p:cxnSp>
        <p:nvCxnSpPr>
          <p:cNvPr id="9" name="Elbow Connector 8"/>
          <p:cNvCxnSpPr/>
          <p:nvPr/>
        </p:nvCxnSpPr>
        <p:spPr>
          <a:xfrm rot="16200000" flipH="1">
            <a:off x="198329" y="2366317"/>
            <a:ext cx="2032041" cy="479227"/>
          </a:xfrm>
          <a:prstGeom prst="bentConnector3">
            <a:avLst>
              <a:gd name="adj1" fmla="val 99540"/>
            </a:avLst>
          </a:prstGeom>
          <a:ln w="15875">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5743852" y="1995670"/>
            <a:ext cx="742821" cy="599195"/>
          </a:xfrm>
          <a:prstGeom prst="bentConnector3">
            <a:avLst>
              <a:gd name="adj1" fmla="val 50000"/>
            </a:avLst>
          </a:prstGeom>
          <a:ln w="15875">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453963" y="2481247"/>
            <a:ext cx="2974017" cy="151221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
        <p:nvSpPr>
          <p:cNvPr id="21" name="Rectangle 20"/>
          <p:cNvSpPr/>
          <p:nvPr/>
        </p:nvSpPr>
        <p:spPr>
          <a:xfrm>
            <a:off x="6568789" y="1419590"/>
            <a:ext cx="1782219" cy="2994716"/>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Tree>
    <p:extLst>
      <p:ext uri="{BB962C8B-B14F-4D97-AF65-F5344CB8AC3E}">
        <p14:creationId xmlns:p14="http://schemas.microsoft.com/office/powerpoint/2010/main" xmlns="" val="3868701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s-ES_tradnl"/>
          </a:p>
        </p:txBody>
      </p:sp>
      <p:sp>
        <p:nvSpPr>
          <p:cNvPr id="6" name="Text Placeholder 5"/>
          <p:cNvSpPr>
            <a:spLocks noGrp="1"/>
          </p:cNvSpPr>
          <p:nvPr>
            <p:ph type="body" idx="2"/>
          </p:nvPr>
        </p:nvSpPr>
        <p:spPr/>
        <p:txBody>
          <a:bodyPr/>
          <a:lstStyle/>
          <a:p>
            <a:endParaRPr lang="es-ES_tradnl"/>
          </a:p>
        </p:txBody>
      </p:sp>
    </p:spTree>
    <p:extLst>
      <p:ext uri="{BB962C8B-B14F-4D97-AF65-F5344CB8AC3E}">
        <p14:creationId xmlns:p14="http://schemas.microsoft.com/office/powerpoint/2010/main" xmlns="" val="453427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92320" y="699490"/>
            <a:ext cx="3303600" cy="4248590"/>
          </a:xfrm>
          <a:prstGeom prst="rect">
            <a:avLst/>
          </a:prstGeom>
        </p:spPr>
        <p:txBody>
          <a:bodyPr lIns="91425" tIns="91425" rIns="91425" bIns="91425" anchor="t" anchorCtr="0">
            <a:noAutofit/>
          </a:bodyPr>
          <a:lstStyle/>
          <a:p>
            <a:pPr lvl="0">
              <a:spcBef>
                <a:spcPts val="0"/>
              </a:spcBef>
              <a:buNone/>
            </a:pPr>
            <a:r>
              <a:rPr lang="en" sz="1200" b="1" dirty="0" smtClean="0">
                <a:solidFill>
                  <a:srgbClr val="999999"/>
                </a:solidFill>
              </a:rPr>
              <a:t>User area</a:t>
            </a:r>
            <a:endParaRPr lang="en" sz="1200" b="1" dirty="0">
              <a:solidFill>
                <a:srgbClr val="999999"/>
              </a:solidFill>
            </a:endParaRPr>
          </a:p>
          <a:p>
            <a:pPr marL="171450" indent="-171450"/>
            <a:r>
              <a:rPr lang="en" sz="1200" dirty="0" smtClean="0">
                <a:solidFill>
                  <a:srgbClr val="999999"/>
                </a:solidFill>
              </a:rPr>
              <a:t>Log in</a:t>
            </a:r>
          </a:p>
          <a:p>
            <a:pPr marL="171450" indent="-171450"/>
            <a:r>
              <a:rPr lang="es-ES_tradnl" sz="1200" dirty="0" err="1" smtClean="0">
                <a:solidFill>
                  <a:srgbClr val="999999"/>
                </a:solidFill>
              </a:rPr>
              <a:t>Register</a:t>
            </a:r>
            <a:endParaRPr lang="en" sz="1200" dirty="0" smtClean="0">
              <a:solidFill>
                <a:srgbClr val="999999"/>
              </a:solidFill>
            </a:endParaRPr>
          </a:p>
          <a:p>
            <a:pPr marL="171450" indent="-171450"/>
            <a:r>
              <a:rPr lang="en" sz="1200" dirty="0" smtClean="0">
                <a:solidFill>
                  <a:srgbClr val="999999"/>
                </a:solidFill>
              </a:rPr>
              <a:t>User menu</a:t>
            </a:r>
          </a:p>
          <a:p>
            <a:pPr marL="171450" indent="-171450"/>
            <a:r>
              <a:rPr lang="en" sz="1200" dirty="0" smtClean="0">
                <a:solidFill>
                  <a:srgbClr val="999999"/>
                </a:solidFill>
              </a:rPr>
              <a:t>Reset password</a:t>
            </a:r>
          </a:p>
          <a:p>
            <a:pPr marL="171450" indent="-171450"/>
            <a:r>
              <a:rPr lang="en" sz="1200" dirty="0" smtClean="0">
                <a:solidFill>
                  <a:srgbClr val="999999"/>
                </a:solidFill>
              </a:rPr>
              <a:t>Twitter account</a:t>
            </a:r>
          </a:p>
          <a:p>
            <a:pPr lvl="0">
              <a:buNone/>
            </a:pPr>
            <a:r>
              <a:rPr lang="en" sz="1200" b="1" dirty="0" smtClean="0">
                <a:solidFill>
                  <a:srgbClr val="999999"/>
                </a:solidFill>
              </a:rPr>
              <a:t>Twitter</a:t>
            </a:r>
            <a:endParaRPr lang="en" sz="1200" b="1" dirty="0">
              <a:solidFill>
                <a:srgbClr val="999999"/>
              </a:solidFill>
            </a:endParaRPr>
          </a:p>
          <a:p>
            <a:pPr marL="171450" indent="-171450"/>
            <a:r>
              <a:rPr lang="en" sz="1200" dirty="0" smtClean="0">
                <a:solidFill>
                  <a:srgbClr val="999999"/>
                </a:solidFill>
              </a:rPr>
              <a:t>Rate dish</a:t>
            </a:r>
            <a:endParaRPr lang="en" sz="1200" dirty="0">
              <a:solidFill>
                <a:srgbClr val="999999"/>
              </a:solidFill>
            </a:endParaRPr>
          </a:p>
          <a:p>
            <a:pPr marL="171450" indent="-171450"/>
            <a:r>
              <a:rPr lang="es-ES_tradnl" sz="1200" dirty="0" smtClean="0">
                <a:solidFill>
                  <a:srgbClr val="999999"/>
                </a:solidFill>
              </a:rPr>
              <a:t>Email </a:t>
            </a:r>
            <a:r>
              <a:rPr lang="es-ES_tradnl" sz="1200" dirty="0" err="1" smtClean="0">
                <a:solidFill>
                  <a:srgbClr val="999999"/>
                </a:solidFill>
              </a:rPr>
              <a:t>rate</a:t>
            </a:r>
            <a:r>
              <a:rPr lang="es-ES_tradnl" sz="1200" dirty="0" smtClean="0">
                <a:solidFill>
                  <a:srgbClr val="999999"/>
                </a:solidFill>
              </a:rPr>
              <a:t> </a:t>
            </a:r>
            <a:r>
              <a:rPr lang="es-ES_tradnl" sz="1200" dirty="0" err="1" smtClean="0">
                <a:solidFill>
                  <a:srgbClr val="999999"/>
                </a:solidFill>
              </a:rPr>
              <a:t>dish</a:t>
            </a:r>
            <a:endParaRPr lang="en" sz="1200" dirty="0">
              <a:solidFill>
                <a:srgbClr val="999999"/>
              </a:solidFill>
            </a:endParaRPr>
          </a:p>
          <a:p>
            <a:pPr>
              <a:buNone/>
            </a:pPr>
            <a:r>
              <a:rPr lang="es-ES_tradnl" sz="1200" b="1" dirty="0" err="1" smtClean="0">
                <a:solidFill>
                  <a:srgbClr val="999999"/>
                </a:solidFill>
              </a:rPr>
              <a:t>Waiter</a:t>
            </a:r>
            <a:r>
              <a:rPr lang="es-ES_tradnl" sz="1200" b="1" dirty="0" smtClean="0">
                <a:solidFill>
                  <a:srgbClr val="999999"/>
                </a:solidFill>
              </a:rPr>
              <a:t> </a:t>
            </a:r>
            <a:r>
              <a:rPr lang="es-ES_tradnl" sz="1200" b="1" dirty="0" err="1">
                <a:solidFill>
                  <a:srgbClr val="999999"/>
                </a:solidFill>
              </a:rPr>
              <a:t>area</a:t>
            </a:r>
            <a:endParaRPr lang="es-ES_tradnl" sz="1200" b="1"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orders</a:t>
            </a:r>
            <a:endParaRPr lang="es-ES_tradnl" sz="1200"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orders</a:t>
            </a:r>
            <a:r>
              <a:rPr lang="es-ES_tradnl" sz="1200" dirty="0">
                <a:solidFill>
                  <a:srgbClr val="999999"/>
                </a:solidFill>
              </a:rPr>
              <a:t> </a:t>
            </a:r>
            <a:r>
              <a:rPr lang="es-ES_tradnl" sz="1200" dirty="0" err="1">
                <a:solidFill>
                  <a:srgbClr val="999999"/>
                </a:solidFill>
              </a:rPr>
              <a:t>detail</a:t>
            </a:r>
            <a:endParaRPr lang="es-ES_tradnl" sz="1200"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reservations</a:t>
            </a:r>
            <a:endParaRPr lang="es-ES_tradnl" sz="1200"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reservations</a:t>
            </a:r>
            <a:r>
              <a:rPr lang="es-ES_tradnl" sz="1200" dirty="0">
                <a:solidFill>
                  <a:srgbClr val="999999"/>
                </a:solidFill>
              </a:rPr>
              <a:t> </a:t>
            </a:r>
            <a:r>
              <a:rPr lang="es-ES_tradnl" sz="1200" dirty="0" err="1">
                <a:solidFill>
                  <a:srgbClr val="999999"/>
                </a:solidFill>
              </a:rPr>
              <a:t>detail</a:t>
            </a:r>
            <a:endParaRPr lang="es-ES_tradnl" sz="1200" dirty="0">
              <a:solidFill>
                <a:srgbClr val="999999"/>
              </a:solidFill>
            </a:endParaRPr>
          </a:p>
          <a:p>
            <a:pPr>
              <a:buNone/>
            </a:pPr>
            <a:endParaRPr lang="en" sz="1200" dirty="0">
              <a:solidFill>
                <a:srgbClr val="999999"/>
              </a:solidFill>
            </a:endParaRPr>
          </a:p>
          <a:p>
            <a:pPr marL="0" lvl="0" indent="0" rtl="0">
              <a:spcBef>
                <a:spcPts val="0"/>
              </a:spcBef>
              <a:buNone/>
            </a:pPr>
            <a:endParaRPr sz="1200" dirty="0"/>
          </a:p>
          <a:p>
            <a:pPr marL="457200" lvl="0" indent="0" rtl="0">
              <a:spcBef>
                <a:spcPts val="0"/>
              </a:spcBef>
              <a:buNone/>
            </a:pPr>
            <a:endParaRPr sz="1200" dirty="0"/>
          </a:p>
          <a:p>
            <a:pPr marL="457200" lvl="0" indent="0">
              <a:spcBef>
                <a:spcPts val="0"/>
              </a:spcBef>
              <a:buNone/>
            </a:pPr>
            <a:endParaRPr sz="1200" dirty="0"/>
          </a:p>
        </p:txBody>
      </p:sp>
      <p:sp>
        <p:nvSpPr>
          <p:cNvPr id="199" name="Shape 199"/>
          <p:cNvSpPr txBox="1">
            <a:spLocks noGrp="1"/>
          </p:cNvSpPr>
          <p:nvPr>
            <p:ph type="title"/>
          </p:nvPr>
        </p:nvSpPr>
        <p:spPr>
          <a:xfrm>
            <a:off x="449100" y="0"/>
            <a:ext cx="7820700" cy="591300"/>
          </a:xfrm>
          <a:prstGeom prst="rect">
            <a:avLst/>
          </a:prstGeom>
        </p:spPr>
        <p:txBody>
          <a:bodyPr lIns="91425" tIns="91425" rIns="91425" bIns="91425" anchor="ctr" anchorCtr="0">
            <a:noAutofit/>
          </a:bodyPr>
          <a:lstStyle/>
          <a:p>
            <a:pPr lvl="0">
              <a:spcBef>
                <a:spcPts val="0"/>
              </a:spcBef>
              <a:buNone/>
            </a:pPr>
            <a:r>
              <a:rPr lang="en"/>
              <a:t>Index</a:t>
            </a:r>
          </a:p>
        </p:txBody>
      </p:sp>
      <p:pic>
        <p:nvPicPr>
          <p:cNvPr id="6" name="Picture 5"/>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3491850" y="1025974"/>
            <a:ext cx="4657428" cy="349307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06" name="Shape 20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a:spcBef>
                <a:spcPts val="0"/>
              </a:spcBef>
              <a:buNone/>
            </a:pPr>
            <a:r>
              <a:rPr lang="en" dirty="0" smtClean="0"/>
              <a:t>User area</a:t>
            </a:r>
            <a:endParaRPr lang="e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log in</a:t>
            </a:r>
            <a:endParaRPr lang="en" sz="1800" dirty="0">
              <a:solidFill>
                <a:srgbClr val="FFFFFF"/>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0000" y="848268"/>
            <a:ext cx="3960000" cy="388378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60000" y="848268"/>
            <a:ext cx="2160000" cy="3867097"/>
          </a:xfrm>
          <a:prstGeom prst="rect">
            <a:avLst/>
          </a:prstGeom>
        </p:spPr>
      </p:pic>
      <p:sp>
        <p:nvSpPr>
          <p:cNvPr id="16"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17"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register</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785454"/>
            <a:ext cx="2160000" cy="394659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785454"/>
            <a:ext cx="3960000" cy="3903523"/>
          </a:xfrm>
          <a:prstGeom prst="rect">
            <a:avLst/>
          </a:prstGeom>
        </p:spPr>
      </p:pic>
      <p:sp>
        <p:nvSpPr>
          <p:cNvPr id="6" name="Shape 198"/>
          <p:cNvSpPr txBox="1">
            <a:spLocks noGrp="1"/>
          </p:cNvSpPr>
          <p:nvPr>
            <p:ph type="body" idx="1"/>
          </p:nvPr>
        </p:nvSpPr>
        <p:spPr>
          <a:xfrm>
            <a:off x="404280" y="555470"/>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7" name="Shape 198"/>
          <p:cNvSpPr txBox="1">
            <a:spLocks noGrp="1"/>
          </p:cNvSpPr>
          <p:nvPr>
            <p:ph type="body" idx="1"/>
          </p:nvPr>
        </p:nvSpPr>
        <p:spPr>
          <a:xfrm>
            <a:off x="5782137" y="555470"/>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434831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user menu</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815238"/>
            <a:ext cx="2160000" cy="38845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815238"/>
            <a:ext cx="3960000" cy="3916812"/>
          </a:xfrm>
          <a:prstGeom prst="rect">
            <a:avLst/>
          </a:prstGeom>
        </p:spPr>
      </p:pic>
      <p:sp>
        <p:nvSpPr>
          <p:cNvPr id="6"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7"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2616960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reset password</a:t>
            </a:r>
            <a:endParaRPr lang="en" sz="1800"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60000" y="835013"/>
            <a:ext cx="3960000" cy="38970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60000" y="835013"/>
            <a:ext cx="2160000" cy="3836160"/>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3072021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Twitter account</a:t>
            </a:r>
            <a:endParaRPr lang="en" sz="1800"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760000" y="835013"/>
            <a:ext cx="2160000" cy="388451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60000" y="835013"/>
            <a:ext cx="3960000" cy="3897037"/>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p14="http://schemas.microsoft.com/office/powerpoint/2010/main" xmlns="" val="1793330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86" name="Shape 28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rtl="0">
              <a:spcBef>
                <a:spcPts val="0"/>
              </a:spcBef>
              <a:buNone/>
            </a:pPr>
            <a:r>
              <a:rPr lang="en" dirty="0" smtClean="0"/>
              <a:t>Twitter</a:t>
            </a:r>
            <a:endParaRPr lang="en" dirty="0"/>
          </a:p>
        </p:txBody>
      </p:sp>
    </p:spTree>
    <p:extLst>
      <p:ext uri="{BB962C8B-B14F-4D97-AF65-F5344CB8AC3E}">
        <p14:creationId xmlns:p14="http://schemas.microsoft.com/office/powerpoint/2010/main" xmlns="" val="2822656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Words>
  <Application>Microsoft Office PowerPoint</Application>
  <PresentationFormat>On-screen Show (16:9)</PresentationFormat>
  <Paragraphs>64</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Economica</vt:lpstr>
      <vt:lpstr>simple-light-2</vt:lpstr>
      <vt:lpstr>Wireframes  high fidelity</vt:lpstr>
      <vt:lpstr>Index</vt:lpstr>
      <vt:lpstr>User area</vt:lpstr>
      <vt:lpstr>User area: log in</vt:lpstr>
      <vt:lpstr>User area: register</vt:lpstr>
      <vt:lpstr>User area: user menu</vt:lpstr>
      <vt:lpstr>User area: reset password</vt:lpstr>
      <vt:lpstr>User area: Twitter account</vt:lpstr>
      <vt:lpstr>Twitter</vt:lpstr>
      <vt:lpstr>Twitter: rate Twitter</vt:lpstr>
      <vt:lpstr>Twitter: email rate Twitter</vt:lpstr>
      <vt:lpstr>Waiter area</vt:lpstr>
      <vt:lpstr>Waiter area: orders</vt:lpstr>
      <vt:lpstr>Waiter area: orders detail</vt:lpstr>
      <vt:lpstr>Waiter area: reservations</vt:lpstr>
      <vt:lpstr>Waiter area: reservations detail</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Wireframes  low fidelity</dc:title>
  <dc:creator>Bartelheimer, Jens</dc:creator>
  <cp:lastModifiedBy>Jens Bartelheimer</cp:lastModifiedBy>
  <cp:revision>35</cp:revision>
  <dcterms:modified xsi:type="dcterms:W3CDTF">2017-05-12T12:59:35Z</dcterms:modified>
</cp:coreProperties>
</file>